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CCECFF"/>
    <a:srgbClr val="003399"/>
    <a:srgbClr val="F0A2BC"/>
    <a:srgbClr val="F4BCCF"/>
    <a:srgbClr val="D498AE"/>
    <a:srgbClr val="FFCCCC"/>
    <a:srgbClr val="132F49"/>
    <a:srgbClr val="1A4164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08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図プレースホルダー 22"/>
          <p:cNvSpPr>
            <a:spLocks noGrp="1"/>
          </p:cNvSpPr>
          <p:nvPr>
            <p:ph type="pic" sz="quarter" idx="14" hasCustomPrompt="1"/>
          </p:nvPr>
        </p:nvSpPr>
        <p:spPr>
          <a:xfrm rot="21360428">
            <a:off x="2036761" y="574981"/>
            <a:ext cx="3492282" cy="398780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70000" sy="70000" flip="none" algn="t"/>
          </a:blipFill>
          <a:ln w="76200">
            <a:solidFill>
              <a:schemeClr val="bg1"/>
            </a:solidFill>
          </a:ln>
        </p:spPr>
        <p:txBody>
          <a:bodyPr anchor="t" anchorCtr="1">
            <a:normAutofit/>
          </a:bodyPr>
          <a:lstStyle>
            <a:lvl1pPr marL="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3" name="図プレースホルダー 22"/>
          <p:cNvSpPr>
            <a:spLocks noGrp="1"/>
          </p:cNvSpPr>
          <p:nvPr>
            <p:ph type="pic" sz="quarter" idx="10" hasCustomPrompt="1"/>
          </p:nvPr>
        </p:nvSpPr>
        <p:spPr>
          <a:xfrm rot="21360428">
            <a:off x="133647" y="764386"/>
            <a:ext cx="1836027" cy="200694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76200">
            <a:solidFill>
              <a:schemeClr val="bg1"/>
            </a:solidFill>
          </a:ln>
        </p:spPr>
        <p:txBody>
          <a:bodyPr anchor="t" anchorCtr="1">
            <a:normAutofit/>
          </a:bodyPr>
          <a:lstStyle>
            <a:lvl1pPr marL="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4" name="図プレースホルダー 22"/>
          <p:cNvSpPr>
            <a:spLocks noGrp="1"/>
          </p:cNvSpPr>
          <p:nvPr>
            <p:ph type="pic" sz="quarter" idx="11" hasCustomPrompt="1"/>
          </p:nvPr>
        </p:nvSpPr>
        <p:spPr>
          <a:xfrm rot="21360428">
            <a:off x="268809" y="2733011"/>
            <a:ext cx="1836027" cy="2006944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tr"/>
          </a:blipFill>
          <a:ln w="76200">
            <a:solidFill>
              <a:schemeClr val="bg1"/>
            </a:solidFill>
          </a:ln>
        </p:spPr>
        <p:txBody>
          <a:bodyPr anchor="t" anchorCtr="1">
            <a:normAutofit/>
          </a:bodyPr>
          <a:lstStyle>
            <a:lvl1pPr marL="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5" name="図プレースホルダー 22"/>
          <p:cNvSpPr>
            <a:spLocks noGrp="1"/>
          </p:cNvSpPr>
          <p:nvPr>
            <p:ph type="pic" sz="quarter" idx="12" hasCustomPrompt="1"/>
          </p:nvPr>
        </p:nvSpPr>
        <p:spPr>
          <a:xfrm rot="21360428">
            <a:off x="5462784" y="380801"/>
            <a:ext cx="1836027" cy="2006944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"/>
          </a:blipFill>
          <a:ln w="76200">
            <a:solidFill>
              <a:schemeClr val="bg1"/>
            </a:solidFill>
          </a:ln>
        </p:spPr>
        <p:txBody>
          <a:bodyPr anchor="t" anchorCtr="1">
            <a:normAutofit/>
          </a:bodyPr>
          <a:lstStyle>
            <a:lvl1pPr marL="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6" name="図プレースホルダー 22"/>
          <p:cNvSpPr>
            <a:spLocks noGrp="1"/>
          </p:cNvSpPr>
          <p:nvPr>
            <p:ph type="pic" sz="quarter" idx="13" hasCustomPrompt="1"/>
          </p:nvPr>
        </p:nvSpPr>
        <p:spPr>
          <a:xfrm rot="21360428">
            <a:off x="5597946" y="2376517"/>
            <a:ext cx="1836027" cy="2006944"/>
          </a:xfr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90000" sy="90000" flip="none" algn="t"/>
          </a:blipFill>
          <a:ln w="76200">
            <a:solidFill>
              <a:schemeClr val="bg1"/>
            </a:solidFill>
          </a:ln>
        </p:spPr>
        <p:txBody>
          <a:bodyPr anchor="t" anchorCtr="1">
            <a:normAutofit/>
          </a:bodyPr>
          <a:lstStyle>
            <a:lvl1pPr marL="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164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29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41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48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2"/>
          <p:cNvSpPr>
            <a:spLocks noGrp="1"/>
          </p:cNvSpPr>
          <p:nvPr>
            <p:ph type="pic" sz="quarter" idx="15" hasCustomPrompt="1"/>
          </p:nvPr>
        </p:nvSpPr>
        <p:spPr>
          <a:xfrm rot="21313906">
            <a:off x="1010311" y="562985"/>
            <a:ext cx="5466142" cy="403351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>
              <a:buNone/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3971958" y="7846769"/>
            <a:ext cx="317714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>
            <a:off x="477344" y="9768747"/>
            <a:ext cx="67783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477344" y="5349847"/>
            <a:ext cx="2582862" cy="18392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"/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18" hasCustomPrompt="1"/>
          </p:nvPr>
        </p:nvSpPr>
        <p:spPr>
          <a:xfrm>
            <a:off x="477344" y="7425370"/>
            <a:ext cx="2582862" cy="183926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r"/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52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83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08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8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11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22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6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E8F1-F1DC-49AE-AEFE-0A5672532D96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AF6F-FA29-46F2-9704-1B1B89E6EF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22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pattFill prst="trellis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正方形/長方形 68"/>
          <p:cNvSpPr/>
          <p:nvPr/>
        </p:nvSpPr>
        <p:spPr>
          <a:xfrm rot="389923">
            <a:off x="796386" y="604620"/>
            <a:ext cx="5966902" cy="42159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プレースホルダー 1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7" t="3861" r="3207"/>
          <a:stretch/>
        </p:blipFill>
        <p:spPr>
          <a:xfrm>
            <a:off x="179882" y="63793"/>
            <a:ext cx="7254553" cy="4966534"/>
          </a:xfrm>
        </p:spPr>
      </p:pic>
      <p:pic>
        <p:nvPicPr>
          <p:cNvPr id="3" name="図プレースホルダー 2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6" r="3266"/>
          <a:stretch>
            <a:fillRect/>
          </a:stretch>
        </p:blipFill>
        <p:spPr>
          <a:xfrm>
            <a:off x="312420" y="6614949"/>
            <a:ext cx="3290187" cy="2342957"/>
          </a:xfrm>
        </p:spPr>
      </p:pic>
      <p:sp>
        <p:nvSpPr>
          <p:cNvPr id="17" name="テキスト ボックス 16"/>
          <p:cNvSpPr txBox="1"/>
          <p:nvPr/>
        </p:nvSpPr>
        <p:spPr>
          <a:xfrm>
            <a:off x="576972" y="4053787"/>
            <a:ext cx="6328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ＴＡＩＳＵＫＥ</a:t>
            </a:r>
            <a:r>
              <a:rPr kumimoji="1" lang="en-US" altLang="ja-JP" sz="5400" b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×</a:t>
            </a:r>
            <a:r>
              <a:rPr kumimoji="1" lang="ja-JP" altLang="en-US" sz="5400" b="1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柏原中</a:t>
            </a:r>
            <a:endParaRPr kumimoji="1" lang="ja-JP" altLang="en-US" sz="5400" b="1" dirty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HGP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6576" y="5128689"/>
            <a:ext cx="3552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2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32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日（月）</a:t>
            </a:r>
            <a:endParaRPr kumimoji="1" lang="en-US" altLang="ja-JP" sz="3200" b="1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200" b="1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2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32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開演 </a:t>
            </a:r>
            <a:r>
              <a:rPr lang="en-US" altLang="ja-JP" sz="2000" b="1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9:30</a:t>
            </a:r>
            <a:r>
              <a:rPr lang="ja-JP" altLang="en-US" sz="20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開場</a:t>
            </a:r>
            <a:endParaRPr kumimoji="1" lang="ja-JP" altLang="en-US" sz="2000" b="1" dirty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6576" y="559685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柏原</a:t>
            </a:r>
            <a:r>
              <a:rPr lang="ja-JP" altLang="en-US" sz="32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中学校体育館</a:t>
            </a:r>
            <a:endParaRPr kumimoji="1" lang="ja-JP" altLang="en-US" sz="2000" b="1" dirty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14008" y="5054583"/>
            <a:ext cx="3677435" cy="24006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ＴＡＩＳＵＫＥさんプロフィール</a:t>
            </a:r>
            <a:endParaRPr kumimoji="1" lang="en-US" altLang="ja-JP" sz="1600" dirty="0" smtClean="0">
              <a:solidFill>
                <a:schemeClr val="accent1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本名　野中泰輔</a:t>
            </a:r>
            <a:endParaRPr lang="en-US" altLang="ja-JP" sz="1400" dirty="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400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</a:t>
            </a:r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でブレイクダンスと出会い、</a:t>
            </a: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歳から日本代表として海外の大会に出場する。その後、世界最高峰の大会「</a:t>
            </a: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Red</a:t>
            </a:r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Bull</a:t>
            </a:r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BC</a:t>
            </a:r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ONE</a:t>
            </a:r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」で準優勝するなど、</a:t>
            </a:r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年以上にわたり世界のトップ選手として活躍する、ブレイクダンスの</a:t>
            </a:r>
            <a:r>
              <a:rPr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レジェンド</a:t>
            </a:r>
            <a:r>
              <a:rPr kumimoji="1"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的な存在。</a:t>
            </a:r>
            <a:endParaRPr kumimoji="1" lang="en-US" altLang="ja-JP" sz="1400" dirty="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kumimoji="1" lang="en-US" altLang="ja-JP" sz="12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2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来年のパリ五輪において、ブレイクダンスは　</a:t>
            </a:r>
            <a:endParaRPr kumimoji="1" lang="en-US" altLang="ja-JP" sz="1200" dirty="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kumimoji="1" lang="ja-JP" altLang="en-US" sz="12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「ブレイキン」の名で正式種目となり、</a:t>
            </a:r>
            <a:r>
              <a:rPr kumimoji="1" lang="en-US" altLang="ja-JP" sz="1200" dirty="0" err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Taisuke</a:t>
            </a:r>
            <a:r>
              <a:rPr kumimoji="1" lang="ja-JP" altLang="en-US" sz="12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200" dirty="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kumimoji="1" lang="ja-JP" altLang="en-US" sz="12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err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さんは</a:t>
            </a:r>
            <a:r>
              <a:rPr kumimoji="1" lang="ja-JP" altLang="en-US" sz="1200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監督またはコーチの候補となっている。</a:t>
            </a:r>
            <a:endParaRPr kumimoji="1" lang="en-US" altLang="ja-JP" sz="1200" dirty="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79882" y="10073848"/>
            <a:ext cx="711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柏原</a:t>
            </a:r>
            <a:r>
              <a:rPr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中学校　５７－００３０（担当：教頭　松嶌）</a:t>
            </a:r>
            <a:endParaRPr lang="en-US" altLang="ja-JP" sz="14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ダンス体験</a:t>
            </a:r>
            <a:r>
              <a:rPr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に参加される場合、動きやすい服装でお越しください。</a:t>
            </a:r>
            <a:r>
              <a:rPr lang="ja-JP" altLang="en-US" sz="13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（見学のみも可）</a:t>
            </a:r>
            <a:endParaRPr kumimoji="1" lang="en-US" altLang="ja-JP" sz="13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390680" y="10060891"/>
            <a:ext cx="6778313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81413" y="972233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</a:t>
            </a:r>
            <a:endParaRPr kumimoji="1" lang="ja-JP" altLang="en-US" sz="1600" b="1" dirty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1413" y="9013530"/>
            <a:ext cx="3352200" cy="6924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台風等により、特別警報または暴風警報</a:t>
            </a:r>
            <a:endParaRPr kumimoji="1" lang="en-US" altLang="ja-JP" sz="1300" b="1" dirty="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が発令された場合は学校は臨時休校と</a:t>
            </a:r>
            <a:r>
              <a:rPr kumimoji="1" lang="ja-JP" altLang="en-US" sz="1300" b="1" dirty="0" err="1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endParaRPr kumimoji="1" lang="en-US" altLang="ja-JP" sz="1300" b="1" dirty="0" smtClean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り、本イベントも中止となります。</a:t>
            </a:r>
            <a:endParaRPr kumimoji="1" lang="ja-JP" altLang="en-US" sz="1300" b="1" dirty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01899" y="7503914"/>
            <a:ext cx="3709670" cy="24929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当日の日程（予定）</a:t>
            </a:r>
            <a:endParaRPr kumimoji="1" lang="en-US" altLang="ja-JP" sz="1600" dirty="0" smtClean="0">
              <a:solidFill>
                <a:schemeClr val="accent1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9:30</a:t>
            </a:r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開場</a:t>
            </a:r>
            <a:endParaRPr kumimoji="1" lang="en-US" altLang="ja-JP" sz="16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オープニング（吹奏楽部演奏）</a:t>
            </a:r>
            <a:endParaRPr lang="en-US" altLang="ja-JP" sz="14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TAISUKE</a:t>
            </a:r>
            <a:r>
              <a:rPr kumimoji="1" lang="ja-JP" altLang="en-US" sz="1600" dirty="0" err="1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</a:t>
            </a:r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ダンス披露</a:t>
            </a:r>
            <a:endParaRPr kumimoji="1" lang="en-US" altLang="ja-JP" sz="16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ダンス体験</a:t>
            </a:r>
            <a:endParaRPr lang="en-US" altLang="ja-JP" sz="16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TAISUKE×</a:t>
            </a:r>
            <a:r>
              <a:rPr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吹奏楽部</a:t>
            </a:r>
            <a:endParaRPr lang="en-US" altLang="ja-JP" sz="16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TAISUKE</a:t>
            </a:r>
            <a:r>
              <a:rPr kumimoji="1" lang="ja-JP" altLang="en-US" sz="1600" dirty="0" err="1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</a:t>
            </a:r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講演会</a:t>
            </a:r>
            <a:endParaRPr kumimoji="1" lang="en-US" altLang="ja-JP" sz="16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12:00</a:t>
            </a:r>
            <a:r>
              <a:rPr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終了</a:t>
            </a:r>
            <a:endParaRPr lang="en-US" altLang="ja-JP" sz="16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2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予定や内容は変更になる場合があります。</a:t>
            </a:r>
            <a:endParaRPr kumimoji="1" lang="en-US" altLang="ja-JP" sz="1200" dirty="0" smtClean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 </a:t>
            </a:r>
            <a:r>
              <a:rPr kumimoji="1" lang="ja-JP" altLang="en-US" sz="1100" dirty="0" smtClean="0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詳細は柏原中学校ホームページをご覧ください。</a:t>
            </a:r>
            <a:endParaRPr kumimoji="1" lang="ja-JP" altLang="en-US" sz="1100" dirty="0">
              <a:solidFill>
                <a:schemeClr val="accent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26340" y="261131"/>
            <a:ext cx="3010247" cy="1631216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ブレイクダンス</a:t>
            </a:r>
            <a:r>
              <a:rPr lang="ja-JP" altLang="en-US" sz="2000" b="1" dirty="0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のレジェンド</a:t>
            </a:r>
            <a:endParaRPr lang="en-US" altLang="ja-JP" sz="2000" b="1" dirty="0" smtClean="0"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ＴＡＩＳＵＫＥさんが</a:t>
            </a:r>
            <a:endParaRPr kumimoji="1" lang="en-US" altLang="ja-JP" sz="2000" b="1" dirty="0" smtClean="0"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柏原中に来校！</a:t>
            </a:r>
            <a:endParaRPr kumimoji="1" lang="en-US" altLang="ja-JP" sz="2000" b="1" dirty="0" smtClean="0"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ぜひ</a:t>
            </a:r>
            <a:r>
              <a:rPr lang="ja-JP" altLang="en-US" sz="2000" b="1" dirty="0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、世界トップレベルの</a:t>
            </a:r>
            <a:endParaRPr lang="en-US" altLang="ja-JP" sz="2000" b="1" dirty="0" smtClean="0"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ダンスをご覧</a:t>
            </a:r>
            <a:r>
              <a:rPr kumimoji="1" lang="ja-JP" altLang="en-US" sz="2000" b="1" dirty="0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  <a:ea typeface="HGP創英角ﾎﾟｯﾌﾟ体" panose="040B0A00000000000000" pitchFamily="50" charset="-128"/>
              </a:rPr>
              <a:t>ください！</a:t>
            </a:r>
            <a:endParaRPr kumimoji="1" lang="en-US" altLang="ja-JP" sz="2000" b="1" dirty="0" smtClean="0"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8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音楽イベントチラシ.potx" id="{76ABCCAA-A8DC-4A05-9860-C5DD35CFCED4}" vid="{3A2E716E-2998-472D-B01F-22F60E88E4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22410_chirashi_event</Template>
  <TotalTime>10682</TotalTime>
  <Words>289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HG丸ｺﾞｼｯｸM-PRO</vt:lpstr>
      <vt:lpstr>HG創英角ﾎﾟｯﾌﾟ体</vt:lpstr>
      <vt:lpstr>ＭＳ Ｐゴシック</vt:lpstr>
      <vt:lpstr>メイリオ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松嶌　恵俊</dc:creator>
  <cp:lastModifiedBy>松嶌　恵俊</cp:lastModifiedBy>
  <cp:revision>36</cp:revision>
  <cp:lastPrinted>2023-09-26T03:55:14Z</cp:lastPrinted>
  <dcterms:created xsi:type="dcterms:W3CDTF">2023-09-12T07:04:05Z</dcterms:created>
  <dcterms:modified xsi:type="dcterms:W3CDTF">2023-10-11T02:05:26Z</dcterms:modified>
</cp:coreProperties>
</file>